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7" r:id="rId3"/>
    <p:sldId id="307" r:id="rId4"/>
    <p:sldId id="308" r:id="rId5"/>
    <p:sldId id="304" r:id="rId6"/>
    <p:sldId id="303" r:id="rId7"/>
    <p:sldId id="309" r:id="rId8"/>
    <p:sldId id="305" r:id="rId9"/>
    <p:sldId id="306" r:id="rId10"/>
    <p:sldId id="298" r:id="rId11"/>
    <p:sldId id="299" r:id="rId12"/>
    <p:sldId id="300" r:id="rId13"/>
    <p:sldId id="301" r:id="rId14"/>
    <p:sldId id="30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7" autoAdjust="0"/>
    <p:restoredTop sz="94660"/>
  </p:normalViewPr>
  <p:slideViewPr>
    <p:cSldViewPr>
      <p:cViewPr varScale="1">
        <p:scale>
          <a:sx n="76" d="100"/>
          <a:sy n="76" d="100"/>
        </p:scale>
        <p:origin x="-112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43038-F271-B44C-A609-61624E5FF5AB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ED68C-9BEB-2D4C-9A9D-4FF7F696211E}">
      <dgm:prSet/>
      <dgm:spPr/>
      <dgm:t>
        <a:bodyPr/>
        <a:lstStyle/>
        <a:p>
          <a:pPr rtl="0"/>
          <a:r>
            <a:rPr lang="en-US" dirty="0" smtClean="0"/>
            <a:t>Normal Curve &amp; </a:t>
          </a:r>
          <a:r>
            <a:rPr lang="en-US" i="1" dirty="0" smtClean="0"/>
            <a:t>z</a:t>
          </a:r>
          <a:r>
            <a:rPr lang="en-US" dirty="0" smtClean="0"/>
            <a:t>-Scores</a:t>
          </a:r>
          <a:endParaRPr lang="en-US" dirty="0"/>
        </a:p>
      </dgm:t>
    </dgm:pt>
    <dgm:pt modelId="{9F38B551-A426-E94C-BBA8-F4C2318589D2}" type="parTrans" cxnId="{27AAEF74-B392-6E4B-B302-2E38EAD6547A}">
      <dgm:prSet/>
      <dgm:spPr/>
      <dgm:t>
        <a:bodyPr/>
        <a:lstStyle/>
        <a:p>
          <a:endParaRPr lang="en-US"/>
        </a:p>
      </dgm:t>
    </dgm:pt>
    <dgm:pt modelId="{78C07CA1-B586-F244-AA77-DDAA5D980254}" type="sibTrans" cxnId="{27AAEF74-B392-6E4B-B302-2E38EAD6547A}">
      <dgm:prSet/>
      <dgm:spPr/>
      <dgm:t>
        <a:bodyPr/>
        <a:lstStyle/>
        <a:p>
          <a:endParaRPr lang="en-US"/>
        </a:p>
      </dgm:t>
    </dgm:pt>
    <dgm:pt modelId="{1CE252B9-E661-E545-A43D-AF9F6C107A4B}">
      <dgm:prSet/>
      <dgm:spPr/>
      <dgm:t>
        <a:bodyPr/>
        <a:lstStyle/>
        <a:p>
          <a:pPr rtl="0"/>
          <a:r>
            <a:rPr lang="en-US" smtClean="0"/>
            <a:t>End of Presentation</a:t>
          </a:r>
          <a:endParaRPr lang="en-US"/>
        </a:p>
      </dgm:t>
    </dgm:pt>
    <dgm:pt modelId="{F41F37CF-2695-E841-8D68-F7A0788E8A48}" type="parTrans" cxnId="{22084601-BF09-3748-9512-68D73C701C0D}">
      <dgm:prSet/>
      <dgm:spPr/>
      <dgm:t>
        <a:bodyPr/>
        <a:lstStyle/>
        <a:p>
          <a:endParaRPr lang="en-US"/>
        </a:p>
      </dgm:t>
    </dgm:pt>
    <dgm:pt modelId="{76A7FDA8-7558-F046-9383-FC32324FCF58}" type="sibTrans" cxnId="{22084601-BF09-3748-9512-68D73C701C0D}">
      <dgm:prSet/>
      <dgm:spPr/>
      <dgm:t>
        <a:bodyPr/>
        <a:lstStyle/>
        <a:p>
          <a:endParaRPr lang="en-US"/>
        </a:p>
      </dgm:t>
    </dgm:pt>
    <dgm:pt modelId="{1BD4007E-106D-184C-930C-DA383DE887FC}" type="pres">
      <dgm:prSet presAssocID="{F8543038-F271-B44C-A609-61624E5FF5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EFE25D-18DC-C347-AD87-891706CB57A3}" type="pres">
      <dgm:prSet presAssocID="{A13ED68C-9BEB-2D4C-9A9D-4FF7F696211E}" presName="Name8" presStyleCnt="0"/>
      <dgm:spPr/>
    </dgm:pt>
    <dgm:pt modelId="{84DC221C-8ADF-8F4C-A4AB-1ED1486C2BAB}" type="pres">
      <dgm:prSet presAssocID="{A13ED68C-9BEB-2D4C-9A9D-4FF7F696211E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C436E-4AC4-9B44-A458-C394BA2F8995}" type="pres">
      <dgm:prSet presAssocID="{A13ED68C-9BEB-2D4C-9A9D-4FF7F6962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6D29C-3EAE-224F-8EC6-90837AC9132C}" type="pres">
      <dgm:prSet presAssocID="{1CE252B9-E661-E545-A43D-AF9F6C107A4B}" presName="Name8" presStyleCnt="0"/>
      <dgm:spPr/>
    </dgm:pt>
    <dgm:pt modelId="{570ECD48-A719-8C40-9E13-BDECC43874A0}" type="pres">
      <dgm:prSet presAssocID="{1CE252B9-E661-E545-A43D-AF9F6C107A4B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425F1-0D5A-7542-A13F-309B4F9FFBD7}" type="pres">
      <dgm:prSet presAssocID="{1CE252B9-E661-E545-A43D-AF9F6C107A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AEF74-B392-6E4B-B302-2E38EAD6547A}" srcId="{F8543038-F271-B44C-A609-61624E5FF5AB}" destId="{A13ED68C-9BEB-2D4C-9A9D-4FF7F696211E}" srcOrd="0" destOrd="0" parTransId="{9F38B551-A426-E94C-BBA8-F4C2318589D2}" sibTransId="{78C07CA1-B586-F244-AA77-DDAA5D980254}"/>
    <dgm:cxn modelId="{A63238F1-8CFA-AB40-9B49-346D622E9144}" type="presOf" srcId="{A13ED68C-9BEB-2D4C-9A9D-4FF7F696211E}" destId="{84DC221C-8ADF-8F4C-A4AB-1ED1486C2BAB}" srcOrd="0" destOrd="0" presId="urn:microsoft.com/office/officeart/2005/8/layout/pyramid1"/>
    <dgm:cxn modelId="{22084601-BF09-3748-9512-68D73C701C0D}" srcId="{F8543038-F271-B44C-A609-61624E5FF5AB}" destId="{1CE252B9-E661-E545-A43D-AF9F6C107A4B}" srcOrd="1" destOrd="0" parTransId="{F41F37CF-2695-E841-8D68-F7A0788E8A48}" sibTransId="{76A7FDA8-7558-F046-9383-FC32324FCF58}"/>
    <dgm:cxn modelId="{A5C386A0-463F-A64E-8035-FBFF50E307A6}" type="presOf" srcId="{A13ED68C-9BEB-2D4C-9A9D-4FF7F696211E}" destId="{2E2C436E-4AC4-9B44-A458-C394BA2F8995}" srcOrd="1" destOrd="0" presId="urn:microsoft.com/office/officeart/2005/8/layout/pyramid1"/>
    <dgm:cxn modelId="{6251FEC6-4E17-2B49-88B3-19A6B3051566}" type="presOf" srcId="{1CE252B9-E661-E545-A43D-AF9F6C107A4B}" destId="{8B3425F1-0D5A-7542-A13F-309B4F9FFBD7}" srcOrd="1" destOrd="0" presId="urn:microsoft.com/office/officeart/2005/8/layout/pyramid1"/>
    <dgm:cxn modelId="{49BA8D9E-BBC1-1A42-9917-164455C7FCE5}" type="presOf" srcId="{F8543038-F271-B44C-A609-61624E5FF5AB}" destId="{1BD4007E-106D-184C-930C-DA383DE887FC}" srcOrd="0" destOrd="0" presId="urn:microsoft.com/office/officeart/2005/8/layout/pyramid1"/>
    <dgm:cxn modelId="{CFF8EA16-1D03-234E-8538-B068D832B94B}" type="presOf" srcId="{1CE252B9-E661-E545-A43D-AF9F6C107A4B}" destId="{570ECD48-A719-8C40-9E13-BDECC43874A0}" srcOrd="0" destOrd="0" presId="urn:microsoft.com/office/officeart/2005/8/layout/pyramid1"/>
    <dgm:cxn modelId="{FDC28166-08BB-5A4A-8057-2E1A0D527F23}" type="presParOf" srcId="{1BD4007E-106D-184C-930C-DA383DE887FC}" destId="{51EFE25D-18DC-C347-AD87-891706CB57A3}" srcOrd="0" destOrd="0" presId="urn:microsoft.com/office/officeart/2005/8/layout/pyramid1"/>
    <dgm:cxn modelId="{149DADC1-D64C-1049-8C1D-D9EF0C981604}" type="presParOf" srcId="{51EFE25D-18DC-C347-AD87-891706CB57A3}" destId="{84DC221C-8ADF-8F4C-A4AB-1ED1486C2BAB}" srcOrd="0" destOrd="0" presId="urn:microsoft.com/office/officeart/2005/8/layout/pyramid1"/>
    <dgm:cxn modelId="{73239A6A-0A0E-A648-9BC0-7273D3D673AD}" type="presParOf" srcId="{51EFE25D-18DC-C347-AD87-891706CB57A3}" destId="{2E2C436E-4AC4-9B44-A458-C394BA2F8995}" srcOrd="1" destOrd="0" presId="urn:microsoft.com/office/officeart/2005/8/layout/pyramid1"/>
    <dgm:cxn modelId="{75DA6B54-6F19-284B-969A-C96815946182}" type="presParOf" srcId="{1BD4007E-106D-184C-930C-DA383DE887FC}" destId="{22E6D29C-3EAE-224F-8EC6-90837AC9132C}" srcOrd="1" destOrd="0" presId="urn:microsoft.com/office/officeart/2005/8/layout/pyramid1"/>
    <dgm:cxn modelId="{A64B0D44-1A84-4844-BECF-FC027F07D06E}" type="presParOf" srcId="{22E6D29C-3EAE-224F-8EC6-90837AC9132C}" destId="{570ECD48-A719-8C40-9E13-BDECC43874A0}" srcOrd="0" destOrd="0" presId="urn:microsoft.com/office/officeart/2005/8/layout/pyramid1"/>
    <dgm:cxn modelId="{C15AC9AE-2943-494D-88CE-789597943552}" type="presParOf" srcId="{22E6D29C-3EAE-224F-8EC6-90837AC9132C}" destId="{8B3425F1-0D5A-7542-A13F-309B4F9FFBD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C221C-8ADF-8F4C-A4AB-1ED1486C2BAB}">
      <dsp:nvSpPr>
        <dsp:cNvPr id="0" name=""/>
        <dsp:cNvSpPr/>
      </dsp:nvSpPr>
      <dsp:spPr>
        <a:xfrm>
          <a:off x="2057400" y="0"/>
          <a:ext cx="41148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Normal Curve &amp; </a:t>
          </a:r>
          <a:r>
            <a:rPr lang="en-US" sz="6500" i="1" kern="1200" dirty="0" smtClean="0"/>
            <a:t>z</a:t>
          </a:r>
          <a:r>
            <a:rPr lang="en-US" sz="6500" kern="1200" dirty="0" smtClean="0"/>
            <a:t>-Scores</a:t>
          </a:r>
          <a:endParaRPr lang="en-US" sz="6500" kern="1200" dirty="0"/>
        </a:p>
      </dsp:txBody>
      <dsp:txXfrm>
        <a:off x="2057400" y="0"/>
        <a:ext cx="4114800" cy="2910681"/>
      </dsp:txXfrm>
    </dsp:sp>
    <dsp:sp modelId="{570ECD48-A719-8C40-9E13-BDECC43874A0}">
      <dsp:nvSpPr>
        <dsp:cNvPr id="0" name=""/>
        <dsp:cNvSpPr/>
      </dsp:nvSpPr>
      <dsp:spPr>
        <a:xfrm>
          <a:off x="0" y="2910681"/>
          <a:ext cx="8229600" cy="2910681"/>
        </a:xfrm>
        <a:prstGeom prst="trapezoid">
          <a:avLst>
            <a:gd name="adj" fmla="val 706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End of Presentation</a:t>
          </a:r>
          <a:endParaRPr lang="en-US" sz="6500" kern="1200"/>
        </a:p>
      </dsp:txBody>
      <dsp:txXfrm>
        <a:off x="1440179" y="2910681"/>
        <a:ext cx="5349240" cy="2910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hyperlink" Target="http://www.watertreepress.com/stat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Statistical Fundamentals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Using Microsoft Excel for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Univariate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and Bivariate Analysis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The Normal Curve and </a:t>
            </a:r>
            <a:r>
              <a:rPr lang="en-US" sz="6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-Scores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Microsoft® Excel®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</a:t>
            </a:r>
            <a:r>
              <a:rPr lang="en-US" sz="1200" dirty="0" smtClean="0">
                <a:latin typeface="Times New Roman"/>
                <a:cs typeface="Times New Roman"/>
              </a:rPr>
              <a:t>Microsoft Corporation.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6" name="Picture 5" descr="Kindle 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999"/>
            <a:ext cx="2667000" cy="40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4 at 2.2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522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299" y="2057400"/>
            <a:ext cx="7571642" cy="646331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Open the dataset </a:t>
            </a:r>
            <a:r>
              <a:rPr lang="en-US" i="1" dirty="0" err="1" smtClean="0"/>
              <a:t>Motivation.xlsx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Click the worksheet Descriptive Statistics tab (at the bottom of the worksheet).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29718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5715000"/>
            <a:ext cx="13716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3657600"/>
            <a:ext cx="5247073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TASK</a:t>
            </a:r>
          </a:p>
          <a:p>
            <a:pPr algn="ctr"/>
            <a:r>
              <a:rPr lang="en-US" dirty="0" smtClean="0"/>
              <a:t> Convert classroom community (</a:t>
            </a:r>
            <a:r>
              <a:rPr lang="en-US" dirty="0" err="1" smtClean="0"/>
              <a:t>c_community</a:t>
            </a:r>
            <a:r>
              <a:rPr lang="en-US" dirty="0" smtClean="0"/>
              <a:t>) raw scores into </a:t>
            </a:r>
            <a:r>
              <a:rPr lang="en-US" i="1" dirty="0" smtClean="0"/>
              <a:t>z</a:t>
            </a:r>
            <a:r>
              <a:rPr lang="en-US" dirty="0" smtClean="0"/>
              <a:t>-scores.</a:t>
            </a:r>
          </a:p>
        </p:txBody>
      </p:sp>
    </p:spTree>
    <p:extLst>
      <p:ext uri="{BB962C8B-B14F-4D97-AF65-F5344CB8AC3E}">
        <p14:creationId xmlns:p14="http://schemas.microsoft.com/office/powerpoint/2010/main" val="18859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04 at 2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8292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514600"/>
            <a:ext cx="7086600" cy="313932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Excel includes the following function that converts raw scores to z-scores: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STANDARDIZE</a:t>
            </a:r>
            <a:r>
              <a:rPr lang="en-US" dirty="0"/>
              <a:t>(</a:t>
            </a:r>
            <a:r>
              <a:rPr lang="en-US" dirty="0" err="1"/>
              <a:t>number,AVERAGE</a:t>
            </a:r>
            <a:r>
              <a:rPr lang="en-US" dirty="0"/>
              <a:t>(number1,number2,...),</a:t>
            </a:r>
            <a:r>
              <a:rPr lang="en-US" dirty="0" smtClean="0"/>
              <a:t>STDEV.P(</a:t>
            </a:r>
            <a:r>
              <a:rPr lang="en-US" dirty="0"/>
              <a:t>number1,number2,...)). Returns a standardized value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Enter the following formula in cell F2:</a:t>
            </a:r>
          </a:p>
          <a:p>
            <a:pPr algn="ctr"/>
            <a:r>
              <a:rPr lang="en-US" dirty="0"/>
              <a:t>=STANDARDIZE(A2,AVERAGE(A$2:A$170),</a:t>
            </a:r>
            <a:r>
              <a:rPr lang="en-US" dirty="0" smtClean="0"/>
              <a:t>STDEV.P(</a:t>
            </a:r>
            <a:r>
              <a:rPr lang="en-US" dirty="0"/>
              <a:t>A$2:A$170)</a:t>
            </a:r>
            <a:r>
              <a:rPr lang="en-US" dirty="0" smtClean="0"/>
              <a:t>).</a:t>
            </a:r>
          </a:p>
          <a:p>
            <a:pPr algn="ctr"/>
            <a:r>
              <a:rPr lang="en-US" dirty="0" smtClean="0"/>
              <a:t>Click on cell F2, hold the Shift key down, and click on cell F170 in order to select the range F2:F170.</a:t>
            </a:r>
          </a:p>
          <a:p>
            <a:pPr algn="ctr"/>
            <a:r>
              <a:rPr lang="en-US" dirty="0" smtClean="0"/>
              <a:t>Using the Excel Edit menu, select Fill Down. The </a:t>
            </a:r>
            <a:r>
              <a:rPr lang="en-US" i="1" dirty="0" smtClean="0"/>
              <a:t>z</a:t>
            </a:r>
            <a:r>
              <a:rPr lang="en-US" dirty="0" smtClean="0"/>
              <a:t>-scores are displayed in column 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0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4 at 2.41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708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667000"/>
            <a:ext cx="7010400" cy="2263140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alternative method is to use the z-score formula</a:t>
            </a:r>
          </a:p>
          <a:p>
            <a:pPr algn="ctr"/>
            <a:r>
              <a:rPr lang="en-US" i="1" dirty="0" smtClean="0"/>
              <a:t>Z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i="1" dirty="0"/>
              <a:t>X</a:t>
            </a:r>
            <a:r>
              <a:rPr lang="en-US" dirty="0"/>
              <a:t> – x̄)/</a:t>
            </a:r>
            <a:r>
              <a:rPr lang="en-US" i="1" dirty="0" smtClean="0"/>
              <a:t>SD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First, calculate the c-community mean in cell D2 using </a:t>
            </a:r>
            <a:r>
              <a:rPr lang="en-US" dirty="0"/>
              <a:t>the formula </a:t>
            </a:r>
            <a:endParaRPr lang="en-US" dirty="0" smtClean="0"/>
          </a:p>
          <a:p>
            <a:pPr algn="ctr"/>
            <a:r>
              <a:rPr lang="en-US" dirty="0" smtClean="0"/>
              <a:t>=</a:t>
            </a:r>
            <a:r>
              <a:rPr lang="en-US" dirty="0"/>
              <a:t>AVERAGE(A2:A170</a:t>
            </a:r>
            <a:r>
              <a:rPr lang="en-US" dirty="0" smtClean="0"/>
              <a:t>).</a:t>
            </a:r>
          </a:p>
          <a:p>
            <a:pPr algn="ctr"/>
            <a:r>
              <a:rPr lang="en-US" dirty="0" smtClean="0"/>
              <a:t>The mean is 28.84.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4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10 at 5.59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3886200"/>
            <a:ext cx="6019800" cy="1838801"/>
          </a:xfrm>
          <a:prstGeom prst="upArrowCallou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Next, calculate the c-community standard deviation in cell D6 using </a:t>
            </a:r>
            <a:r>
              <a:rPr lang="en-US" dirty="0"/>
              <a:t>the formula </a:t>
            </a:r>
            <a:endParaRPr lang="en-US" dirty="0" smtClean="0"/>
          </a:p>
          <a:p>
            <a:pPr algn="ctr"/>
            <a:r>
              <a:rPr lang="en-US" dirty="0"/>
              <a:t>=</a:t>
            </a:r>
            <a:r>
              <a:rPr lang="en-US" dirty="0" smtClean="0"/>
              <a:t>STDEV.P(</a:t>
            </a:r>
            <a:r>
              <a:rPr lang="en-US" dirty="0"/>
              <a:t>A2:A170). </a:t>
            </a:r>
            <a:endParaRPr lang="en-US" dirty="0" smtClean="0"/>
          </a:p>
          <a:p>
            <a:pPr algn="ctr"/>
            <a:r>
              <a:rPr lang="en-US" dirty="0" smtClean="0"/>
              <a:t>The standard deviation is 6.22.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3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0 at 6.0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667000"/>
            <a:ext cx="7086600" cy="2585323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</a:t>
            </a:r>
            <a:r>
              <a:rPr lang="en-US" i="1" dirty="0" smtClean="0"/>
              <a:t>z</a:t>
            </a:r>
            <a:r>
              <a:rPr lang="en-US" dirty="0" smtClean="0"/>
              <a:t>-score formula in cell F2:</a:t>
            </a:r>
          </a:p>
          <a:p>
            <a:pPr algn="ctr"/>
            <a:r>
              <a:rPr lang="en-US" dirty="0"/>
              <a:t>=(A2-$D$2)/$D$</a:t>
            </a:r>
            <a:r>
              <a:rPr lang="en-US" dirty="0" smtClean="0"/>
              <a:t>6</a:t>
            </a:r>
          </a:p>
          <a:p>
            <a:pPr algn="ctr"/>
            <a:r>
              <a:rPr lang="en-US" dirty="0" smtClean="0"/>
              <a:t>Where D2 is the mean and D6 is the standard deviation. </a:t>
            </a:r>
          </a:p>
          <a:p>
            <a:pPr algn="ctr"/>
            <a:r>
              <a:rPr lang="en-US" dirty="0" smtClean="0"/>
              <a:t>Note the use of absolute addresses for cells D2 and D6.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Click on cell F2, hold the Shift key down, and click on cell F170 in order to select the range F2:F170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Using </a:t>
            </a:r>
            <a:r>
              <a:rPr lang="en-US" dirty="0"/>
              <a:t>the Excel Edit menu, select Fill Down. The </a:t>
            </a:r>
            <a:r>
              <a:rPr lang="en-US" i="1" dirty="0"/>
              <a:t>z</a:t>
            </a:r>
            <a:r>
              <a:rPr lang="en-US" dirty="0"/>
              <a:t>-scores are displayed in column 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3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632688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Normal Curve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normal or Gaussian curve is a family of distributions.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smooth curve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referred to as a probability density curve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random variable,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rather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than a frequency curve as one sees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histogram.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area under the graph of a density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over some interval represents the probability of observing a value of the random variable in that interval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family of normal curves has the following characteristics: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Bell-shaped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Symmetrical about the mean (the line of symmetry)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Tails are asymptotic (they approach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 not touch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x-axis)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area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under any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normal curve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1 because there is a 100% probability that the curve represents all possible occurrences of the associated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event (i.e., normal curves are probability density curves)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Involve a large number of cases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Normal 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"/>
            <a:ext cx="2365248" cy="1475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40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Normal Curve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400" y="5181600"/>
            <a:ext cx="81534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Various normal curves are shown above. The line of symmetry for each 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μ (the mean). The curve will be peaked (skinnier or leptokurtic) if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(standard deviation) is smaller and flatter 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platykurtic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it is larger.</a:t>
            </a:r>
          </a:p>
          <a:p>
            <a:pPr lvl="1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1024px-Normal_distribution_p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715000" cy="42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6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Empirical Rule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334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In a normal distribution with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mean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μ and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standard deviation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the approximate areas under the normal curve are as follows:</a:t>
            </a:r>
          </a:p>
          <a:p>
            <a:pPr marL="0" indent="0" algn="ctr">
              <a:buNone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1" indent="-222250">
              <a:buFont typeface="Arial"/>
              <a:buChar char="•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34.1% of the occurrences will fall between μ and 1σ</a:t>
            </a:r>
          </a:p>
          <a:p>
            <a:pPr marL="449263" lvl="1" indent="-222250">
              <a:buFont typeface="Arial"/>
              <a:buChar char="•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13.6% of the occurrences will fall between 1σ &amp; 2σ</a:t>
            </a:r>
          </a:p>
          <a:p>
            <a:pPr marL="449263" lvl="1" indent="-222250">
              <a:buFont typeface="Arial"/>
              <a:buChar char="•"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2.15% of the occurrences will fall between 2σ &amp;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3σ</a:t>
            </a:r>
          </a:p>
          <a:p>
            <a:pPr marL="457200" lvl="1" indent="0"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60325" lvl="1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If one adds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percentages,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approximately:</a:t>
            </a:r>
          </a:p>
          <a:p>
            <a:pPr marL="457200" lvl="1" indent="0">
              <a:buNone/>
            </a:pP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marL="454025" lvl="1" indent="-227013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68% of the distribution lies within </a:t>
            </a:r>
            <a:r>
              <a:rPr lang="en-US" sz="3600" dirty="0" smtClean="0"/>
              <a:t>±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the mean.</a:t>
            </a:r>
          </a:p>
          <a:p>
            <a:pPr marL="454025" lvl="1" indent="-227013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95% of the distribution lies within </a:t>
            </a:r>
            <a:r>
              <a:rPr lang="en-US" sz="3600" dirty="0" smtClean="0"/>
              <a:t>±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the mean.</a:t>
            </a:r>
          </a:p>
          <a:p>
            <a:pPr marL="454025" lvl="1" indent="-227013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99.7% of the distribution lies within </a:t>
            </a:r>
            <a:r>
              <a:rPr lang="en-US" sz="3600" dirty="0" smtClean="0"/>
              <a:t>±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the mean.</a:t>
            </a:r>
          </a:p>
          <a:p>
            <a:pPr marL="457200" lvl="1" indent="0"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230188" lvl="1" indent="-3175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percentages are known as the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empirical rule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175" lvl="1" indent="-3175"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3175" lvl="1" indent="-3175">
              <a:buNone/>
            </a:pPr>
            <a:r>
              <a:rPr lang="en-US" sz="3400" dirty="0" smtClean="0">
                <a:latin typeface="Times New Roman"/>
                <a:cs typeface="Times New Roman"/>
              </a:rPr>
              <a:t>Given a normal curve (i.e., 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density curve)</a:t>
            </a:r>
            <a:r>
              <a:rPr lang="en-US" sz="3400" dirty="0" smtClean="0">
                <a:latin typeface="Times New Roman"/>
                <a:cs typeface="Times New Roman"/>
              </a:rPr>
              <a:t>, if , μ = 10 and </a:t>
            </a:r>
            <a:r>
              <a:rPr lang="en-US" sz="3400" dirty="0" err="1" smtClean="0">
                <a:latin typeface="Times New Roman"/>
                <a:cs typeface="Times New Roman"/>
              </a:rPr>
              <a:t>σ</a:t>
            </a:r>
            <a:r>
              <a:rPr lang="en-US" sz="3400" dirty="0" smtClean="0">
                <a:latin typeface="Times New Roman"/>
                <a:cs typeface="Times New Roman"/>
              </a:rPr>
              <a:t> = 2, the probability that </a:t>
            </a:r>
            <a:r>
              <a:rPr lang="en-US" sz="3400" i="1" dirty="0" smtClean="0">
                <a:latin typeface="Times New Roman"/>
                <a:cs typeface="Times New Roman"/>
              </a:rPr>
              <a:t>x</a:t>
            </a:r>
            <a:r>
              <a:rPr lang="en-US" sz="3400" dirty="0" smtClean="0">
                <a:latin typeface="Times New Roman"/>
                <a:cs typeface="Times New Roman"/>
              </a:rPr>
              <a:t> is between 8 and 12 is .68. </a:t>
            </a:r>
            <a:endParaRPr lang="en-US" sz="3400" dirty="0">
              <a:latin typeface="Times New Roman"/>
              <a:cs typeface="Times New Roman"/>
            </a:endParaRPr>
          </a:p>
          <a:p>
            <a:pPr marL="3175" indent="-3175"/>
            <a:endParaRPr lang="en-US" sz="2000" dirty="0" smtClean="0">
              <a:latin typeface="Times New Roman"/>
              <a:cs typeface="Times New Roman"/>
            </a:endParaRPr>
          </a:p>
          <a:p>
            <a:pPr lvl="1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7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4191000"/>
            <a:ext cx="8153400" cy="2133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μ = 0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1, the distribution is called the standard normal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distribution.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34.1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% of the occurrences will fall between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13.6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% of the occurrences will fall between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2.15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% of the occurrences will fall between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standard normal distribu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248400" cy="32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0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-Scores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A </a:t>
            </a:r>
            <a:r>
              <a:rPr lang="en-US" sz="2600" dirty="0"/>
              <a:t>standard score is a general term referring to a score that has been transformed for reasons of convenience, comparability, etc. 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basic type of standard score, known as a </a:t>
            </a:r>
            <a:r>
              <a:rPr lang="en-US" sz="2600" i="1" dirty="0"/>
              <a:t>z</a:t>
            </a:r>
            <a:r>
              <a:rPr lang="en-US" sz="2600" dirty="0"/>
              <a:t>-score, is </a:t>
            </a:r>
            <a:r>
              <a:rPr lang="en-US" sz="2600" dirty="0" smtClean="0"/>
              <a:t>a measure of a score’s distance from the mean in standard deviation units. </a:t>
            </a:r>
            <a:endParaRPr lang="en-US" sz="2600" dirty="0"/>
          </a:p>
          <a:p>
            <a:pPr lvl="1"/>
            <a:r>
              <a:rPr lang="en-US" sz="2300" dirty="0" smtClean="0"/>
              <a:t>If </a:t>
            </a:r>
            <a:r>
              <a:rPr lang="en-US" sz="2300" i="1" dirty="0" smtClean="0"/>
              <a:t>z</a:t>
            </a:r>
            <a:r>
              <a:rPr lang="en-US" sz="2300" dirty="0" smtClean="0"/>
              <a:t> = 0, it’s on the mean.</a:t>
            </a:r>
          </a:p>
          <a:p>
            <a:pPr lvl="1"/>
            <a:r>
              <a:rPr lang="en-US" sz="2300" dirty="0" smtClean="0"/>
              <a:t>If </a:t>
            </a:r>
            <a:r>
              <a:rPr lang="en-US" sz="2300" i="1" dirty="0" smtClean="0"/>
              <a:t>z</a:t>
            </a:r>
            <a:r>
              <a:rPr lang="en-US" sz="2300" dirty="0" smtClean="0"/>
              <a:t> = 1.5, it’s 1.5 standard deviations above the mean.</a:t>
            </a:r>
          </a:p>
          <a:p>
            <a:pPr lvl="1"/>
            <a:r>
              <a:rPr lang="en-US" sz="2300" dirty="0" smtClean="0"/>
              <a:t>If </a:t>
            </a:r>
            <a:r>
              <a:rPr lang="en-US" sz="2300" i="1" dirty="0" smtClean="0"/>
              <a:t>z</a:t>
            </a:r>
            <a:r>
              <a:rPr lang="en-US" sz="2300" dirty="0" smtClean="0"/>
              <a:t> = -1, it’s 1.0 standard deviations below the mean. </a:t>
            </a:r>
          </a:p>
          <a:p>
            <a:r>
              <a:rPr lang="en-US" sz="2600" dirty="0"/>
              <a:t>A </a:t>
            </a:r>
            <a:r>
              <a:rPr lang="en-US" sz="2600" i="1" dirty="0"/>
              <a:t>z</a:t>
            </a:r>
            <a:r>
              <a:rPr lang="en-US" sz="2600" dirty="0"/>
              <a:t>-score distribution is the standard normal distribution, </a:t>
            </a:r>
            <a:r>
              <a:rPr lang="en-US" sz="2600" i="1" dirty="0"/>
              <a:t>N</a:t>
            </a:r>
            <a:r>
              <a:rPr lang="en-US" sz="2600" dirty="0"/>
              <a:t>(0,1), with mean = 0 and standard deviation = 1. The formula for calculating </a:t>
            </a:r>
            <a:r>
              <a:rPr lang="en-US" sz="2600" i="1" dirty="0"/>
              <a:t>z</a:t>
            </a:r>
            <a:r>
              <a:rPr lang="en-US" sz="2600" dirty="0"/>
              <a:t>-scores from raw scores </a:t>
            </a:r>
            <a:r>
              <a:rPr lang="en-US" sz="2600" dirty="0" smtClean="0"/>
              <a:t>is</a:t>
            </a:r>
            <a:endParaRPr lang="en-US" sz="26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600" dirty="0" smtClean="0"/>
              <a:t>Most </a:t>
            </a:r>
            <a:r>
              <a:rPr lang="en-US" sz="2600" dirty="0"/>
              <a:t>other standard scores are linear transformations of </a:t>
            </a:r>
            <a:r>
              <a:rPr lang="en-US" sz="2600" i="1" dirty="0"/>
              <a:t>z</a:t>
            </a:r>
            <a:r>
              <a:rPr lang="en-US" sz="2600" dirty="0"/>
              <a:t>-scores, with different means and standard </a:t>
            </a:r>
            <a:r>
              <a:rPr lang="en-US" sz="2600" dirty="0" smtClean="0"/>
              <a:t>deviations. For example, </a:t>
            </a:r>
            <a:r>
              <a:rPr lang="en-US" sz="2600" i="1" dirty="0" smtClean="0"/>
              <a:t>T</a:t>
            </a:r>
            <a:r>
              <a:rPr lang="en-US" sz="2600" dirty="0" smtClean="0"/>
              <a:t>-scores, used in the </a:t>
            </a:r>
            <a:r>
              <a:rPr lang="en-US" sz="2600" dirty="0"/>
              <a:t>Minnesota Multiphasic Personality Inventory (MMPI), </a:t>
            </a:r>
            <a:r>
              <a:rPr lang="en-US" sz="2600" dirty="0" smtClean="0"/>
              <a:t>have </a:t>
            </a:r>
            <a:r>
              <a:rPr lang="en-US" sz="2600" i="1" dirty="0" smtClean="0"/>
              <a:t>M</a:t>
            </a:r>
            <a:r>
              <a:rPr lang="en-US" sz="2600" dirty="0" smtClean="0"/>
              <a:t> = 50 and </a:t>
            </a:r>
            <a:r>
              <a:rPr lang="en-US" sz="2600" i="1" dirty="0" smtClean="0"/>
              <a:t>SD</a:t>
            </a:r>
            <a:r>
              <a:rPr lang="en-US" sz="2600" dirty="0" smtClean="0"/>
              <a:t> =10, and SAT scores have </a:t>
            </a:r>
            <a:r>
              <a:rPr lang="en-US" sz="2600" i="1" dirty="0" smtClean="0"/>
              <a:t>M</a:t>
            </a:r>
            <a:r>
              <a:rPr lang="en-US" sz="2600" dirty="0" smtClean="0"/>
              <a:t> = 500 and </a:t>
            </a:r>
            <a:r>
              <a:rPr lang="en-US" sz="2600" i="1" dirty="0" smtClean="0"/>
              <a:t>SD</a:t>
            </a:r>
            <a:r>
              <a:rPr lang="en-US" sz="2600" dirty="0" smtClean="0"/>
              <a:t> = 100.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045543"/>
              </p:ext>
            </p:extLst>
          </p:nvPr>
        </p:nvGraphicFramePr>
        <p:xfrm>
          <a:off x="3733800" y="3733800"/>
          <a:ext cx="159861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635000" imgH="419100" progId="Equation.3">
                  <p:embed/>
                </p:oleObj>
              </mc:Choice>
              <mc:Fallback>
                <p:oleObj name="Equation" r:id="rId3" imgW="635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1598613" cy="1055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blurRad="63500" dist="107763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64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-Scores?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Transforming </a:t>
            </a:r>
            <a:r>
              <a:rPr lang="en-US" sz="2400" dirty="0" smtClean="0"/>
              <a:t>raw scores to </a:t>
            </a:r>
            <a:r>
              <a:rPr lang="en-US" sz="2400" i="1" dirty="0" smtClean="0"/>
              <a:t>z</a:t>
            </a:r>
            <a:r>
              <a:rPr lang="en-US" sz="2400" dirty="0" smtClean="0"/>
              <a:t>-scores facilitates making comparisons, especially </a:t>
            </a:r>
            <a:r>
              <a:rPr lang="en-US" sz="2400" dirty="0"/>
              <a:t>when using different </a:t>
            </a:r>
            <a:r>
              <a:rPr lang="en-US" sz="2400" dirty="0" smtClean="0"/>
              <a:t>scales.</a:t>
            </a:r>
            <a:endParaRPr lang="en-US" sz="2400" dirty="0"/>
          </a:p>
          <a:p>
            <a:r>
              <a:rPr lang="en-US" sz="2400" dirty="0" smtClean="0"/>
              <a:t>A </a:t>
            </a:r>
            <a:r>
              <a:rPr lang="en-US" sz="2400" i="1" dirty="0" smtClean="0"/>
              <a:t>z</a:t>
            </a:r>
            <a:r>
              <a:rPr lang="en-US" sz="2400" dirty="0" smtClean="0"/>
              <a:t>-score provides </a:t>
            </a:r>
            <a:r>
              <a:rPr lang="en-US" sz="2400" dirty="0"/>
              <a:t>information about the relative </a:t>
            </a:r>
            <a:r>
              <a:rPr lang="en-US" sz="2400" dirty="0" smtClean="0"/>
              <a:t>position </a:t>
            </a:r>
            <a:r>
              <a:rPr lang="en-US" sz="2400" dirty="0"/>
              <a:t>of a score in relation to </a:t>
            </a:r>
            <a:r>
              <a:rPr lang="en-US" sz="2400" dirty="0" smtClean="0"/>
              <a:t>other scores in a sample </a:t>
            </a:r>
            <a:r>
              <a:rPr lang="en-US" sz="2400" dirty="0"/>
              <a:t>or </a:t>
            </a:r>
            <a:r>
              <a:rPr lang="en-US" sz="2400" dirty="0" smtClean="0"/>
              <a:t>population.</a:t>
            </a:r>
          </a:p>
          <a:p>
            <a:pPr lvl="1"/>
            <a:r>
              <a:rPr lang="en-US" sz="2000" dirty="0" smtClean="0"/>
              <a:t>A raw score provides no information regarding the relative standing of the score relative to other scores.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i="1" dirty="0" smtClean="0"/>
              <a:t>z</a:t>
            </a:r>
            <a:r>
              <a:rPr lang="en-US" sz="2000" dirty="0" smtClean="0"/>
              <a:t>-score tells one how many standard deviations the score is from the mean. It also provides the approximate </a:t>
            </a:r>
            <a:r>
              <a:rPr lang="en-US" sz="2000" smtClean="0"/>
              <a:t>percentile rank of </a:t>
            </a:r>
            <a:r>
              <a:rPr lang="en-US" sz="2000" dirty="0" smtClean="0"/>
              <a:t>the score relative to other scores. For example, a </a:t>
            </a:r>
            <a:r>
              <a:rPr lang="en-US" sz="2000" i="1" dirty="0" smtClean="0"/>
              <a:t>z</a:t>
            </a:r>
            <a:r>
              <a:rPr lang="en-US" sz="2000" dirty="0" smtClean="0"/>
              <a:t>-score of 1 is 1 standard deviation above the mean and equals the 84.1 percentile rank (50% of occurrences fall below the mean and 34.1</a:t>
            </a:r>
            <a:r>
              <a:rPr lang="en-US" sz="2000" dirty="0"/>
              <a:t>% of the occurrences </a:t>
            </a:r>
            <a:r>
              <a:rPr lang="en-US" sz="2000" dirty="0" smtClean="0"/>
              <a:t> </a:t>
            </a:r>
            <a:r>
              <a:rPr lang="en-US" sz="2000" dirty="0"/>
              <a:t>fall between 0 and </a:t>
            </a:r>
            <a:r>
              <a:rPr lang="en-US" sz="2000" dirty="0" smtClean="0"/>
              <a:t>1; 50% + 34.1% = 84.1%).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981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-Scores from Raw Scores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469468"/>
              </p:ext>
            </p:extLst>
          </p:nvPr>
        </p:nvGraphicFramePr>
        <p:xfrm>
          <a:off x="457200" y="1524000"/>
          <a:ext cx="8229600" cy="313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668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-5.84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-.94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-6.84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-1.10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33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4.16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.67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-9.84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-1.58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504184"/>
              </p:ext>
            </p:extLst>
          </p:nvPr>
        </p:nvGraphicFramePr>
        <p:xfrm>
          <a:off x="2514600" y="1600200"/>
          <a:ext cx="7080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3" imgW="165100" imgH="177800" progId="Equation.3">
                  <p:embed/>
                </p:oleObj>
              </mc:Choice>
              <mc:Fallback>
                <p:oleObj name="Equation" r:id="rId3" imgW="165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0200"/>
                        <a:ext cx="7080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673374"/>
              </p:ext>
            </p:extLst>
          </p:nvPr>
        </p:nvGraphicFramePr>
        <p:xfrm>
          <a:off x="838200" y="1600200"/>
          <a:ext cx="7620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5" imgW="177480" imgH="164880" progId="Equation.3">
                  <p:embed/>
                </p:oleObj>
              </mc:Choice>
              <mc:Fallback>
                <p:oleObj name="Equation" r:id="rId5" imgW="177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7620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48783"/>
              </p:ext>
            </p:extLst>
          </p:nvPr>
        </p:nvGraphicFramePr>
        <p:xfrm>
          <a:off x="3886200" y="1752600"/>
          <a:ext cx="1295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7" imgW="444240" imgH="190440" progId="Equation.3">
                  <p:embed/>
                </p:oleObj>
              </mc:Choice>
              <mc:Fallback>
                <p:oleObj name="Equation" r:id="rId7" imgW="4442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12954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908760"/>
              </p:ext>
            </p:extLst>
          </p:nvPr>
        </p:nvGraphicFramePr>
        <p:xfrm>
          <a:off x="5715000" y="1752600"/>
          <a:ext cx="82232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9" imgW="241200" imgH="177480" progId="Equation.3">
                  <p:embed/>
                </p:oleObj>
              </mc:Choice>
              <mc:Fallback>
                <p:oleObj name="Equation" r:id="rId9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52600"/>
                        <a:ext cx="822325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087757"/>
              </p:ext>
            </p:extLst>
          </p:nvPr>
        </p:nvGraphicFramePr>
        <p:xfrm>
          <a:off x="7239000" y="1676400"/>
          <a:ext cx="1143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11" imgW="698400" imgH="406080" progId="Equation.3">
                  <p:embed/>
                </p:oleObj>
              </mc:Choice>
              <mc:Fallback>
                <p:oleObj name="Equation" r:id="rId11" imgW="6984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76400"/>
                        <a:ext cx="1143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953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raw score of 23 equals a </a:t>
            </a:r>
            <a:r>
              <a:rPr lang="en-US" sz="2400" i="1" dirty="0" smtClean="0"/>
              <a:t>z</a:t>
            </a:r>
            <a:r>
              <a:rPr lang="en-US" sz="2400" dirty="0" smtClean="0"/>
              <a:t>-score of </a:t>
            </a:r>
            <a:r>
              <a:rPr lang="en-US" sz="2400" dirty="0"/>
              <a:t> – .</a:t>
            </a:r>
            <a:r>
              <a:rPr lang="en-US" sz="2400" dirty="0" smtClean="0"/>
              <a:t>94, indicating both scores are .94 standard deviations below the mean.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906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Calculating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Raw Scores from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-Scores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905000"/>
            <a:ext cx="990600" cy="22860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57912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492124"/>
              </p:ext>
            </p:extLst>
          </p:nvPr>
        </p:nvGraphicFramePr>
        <p:xfrm>
          <a:off x="457200" y="1524000"/>
          <a:ext cx="8229600" cy="313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6680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-.94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-5.85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22.99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-1.10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-6.84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.67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4.17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33.01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-1.58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6.22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-9.83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28.84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2"/>
                          </a:solidFill>
                        </a:rPr>
                        <a:t>19.01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054345"/>
              </p:ext>
            </p:extLst>
          </p:nvPr>
        </p:nvGraphicFramePr>
        <p:xfrm>
          <a:off x="2438400" y="1752600"/>
          <a:ext cx="871537" cy="597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3" imgW="241300" imgH="165100" progId="Equation.3">
                  <p:embed/>
                </p:oleObj>
              </mc:Choice>
              <mc:Fallback>
                <p:oleObj name="Equation" r:id="rId3" imgW="241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871537" cy="597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16702"/>
              </p:ext>
            </p:extLst>
          </p:nvPr>
        </p:nvGraphicFramePr>
        <p:xfrm>
          <a:off x="973138" y="1654175"/>
          <a:ext cx="49053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5" imgW="114300" imgH="139700" progId="Equation.3">
                  <p:embed/>
                </p:oleObj>
              </mc:Choice>
              <mc:Fallback>
                <p:oleObj name="Equation" r:id="rId5" imgW="114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654175"/>
                        <a:ext cx="490537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180023"/>
              </p:ext>
            </p:extLst>
          </p:nvPr>
        </p:nvGraphicFramePr>
        <p:xfrm>
          <a:off x="4089400" y="1787525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Equation" r:id="rId7" imgW="304800" imgH="165100" progId="Equation.3">
                  <p:embed/>
                </p:oleObj>
              </mc:Choice>
              <mc:Fallback>
                <p:oleObj name="Equation" r:id="rId7" imgW="304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1787525"/>
                        <a:ext cx="889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27876"/>
              </p:ext>
            </p:extLst>
          </p:nvPr>
        </p:nvGraphicFramePr>
        <p:xfrm>
          <a:off x="5843588" y="1752600"/>
          <a:ext cx="56356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9" imgW="165100" imgH="177800" progId="Equation.3">
                  <p:embed/>
                </p:oleObj>
              </mc:Choice>
              <mc:Fallback>
                <p:oleObj name="Equation" r:id="rId9" imgW="165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752600"/>
                        <a:ext cx="563562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953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Differences (</a:t>
            </a:r>
            <a:r>
              <a:rPr lang="en-US" sz="2400" dirty="0" smtClean="0"/>
              <a:t>±.01) in calculated raw scores and actual raw scores are the result of rounding.</a:t>
            </a:r>
            <a:endParaRPr lang="en-US" sz="2400" dirty="0"/>
          </a:p>
        </p:txBody>
      </p:sp>
      <p:graphicFrame>
        <p:nvGraphicFramePr>
          <p:cNvPr id="13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469376"/>
              </p:ext>
            </p:extLst>
          </p:nvPr>
        </p:nvGraphicFramePr>
        <p:xfrm>
          <a:off x="7086600" y="19050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Equation" r:id="rId11" imgW="800100" imgH="190500" progId="Equation.3">
                  <p:embed/>
                </p:oleObj>
              </mc:Choice>
              <mc:Fallback>
                <p:oleObj name="Equation" r:id="rId11" imgW="800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905000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30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1349</Words>
  <Application>Microsoft Macintosh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Statistical Fundamentals:  Using Microsoft Excel for Univariate and Bivariate Analysis Alfred P. Rovai</vt:lpstr>
      <vt:lpstr>Normal Curve</vt:lpstr>
      <vt:lpstr>Normal Curve</vt:lpstr>
      <vt:lpstr>Empirical Rule</vt:lpstr>
      <vt:lpstr>PowerPoint Presentation</vt:lpstr>
      <vt:lpstr>z-Scores</vt:lpstr>
      <vt:lpstr>Why z-Scores?</vt:lpstr>
      <vt:lpstr>Calculating z-Scores from Raw Scores</vt:lpstr>
      <vt:lpstr>Calculating Raw Scores from z-Scores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 Curve and z-Scores</dc:title>
  <dc:subject/>
  <dc:creator>Alfred P. Rovai</dc:creator>
  <cp:keywords/>
  <dc:description/>
  <cp:lastModifiedBy>Alfred Rovai</cp:lastModifiedBy>
  <cp:revision>183</cp:revision>
  <dcterms:created xsi:type="dcterms:W3CDTF">2013-06-04T13:30:25Z</dcterms:created>
  <dcterms:modified xsi:type="dcterms:W3CDTF">2013-11-14T11:34:55Z</dcterms:modified>
  <cp:category/>
</cp:coreProperties>
</file>